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8" r:id="rId4"/>
    <p:sldId id="266" r:id="rId5"/>
    <p:sldId id="267" r:id="rId6"/>
    <p:sldId id="270" r:id="rId7"/>
    <p:sldId id="269" r:id="rId8"/>
    <p:sldId id="273" r:id="rId9"/>
    <p:sldId id="265" r:id="rId10"/>
  </p:sldIdLst>
  <p:sldSz cx="12192000" cy="6858000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ato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ato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ato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ato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ato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Lato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Lato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Lato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Lato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88E"/>
    <a:srgbClr val="0063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8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10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15"/>
          <p:cNvPicPr>
            <a:picLocks noChangeAspect="1"/>
          </p:cNvPicPr>
          <p:nvPr userDrawn="1"/>
        </p:nvPicPr>
        <p:blipFill>
          <a:blip r:embed="rId2" cstate="print"/>
          <a:srcRect l="2191" t="11131" r="1102" b="82"/>
          <a:stretch>
            <a:fillRect/>
          </a:stretch>
        </p:blipFill>
        <p:spPr bwMode="auto">
          <a:xfrm>
            <a:off x="-31750" y="-17463"/>
            <a:ext cx="12263438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16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7663" y="2390775"/>
            <a:ext cx="1409700" cy="171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5154800"/>
            <a:ext cx="9144000" cy="596337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5990235"/>
            <a:ext cx="9144000" cy="518141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AB98A-ED10-414B-B13B-9A6FFEC305EA}" type="datetimeFigureOut">
              <a:rPr lang="pl-PL"/>
              <a:pPr>
                <a:defRPr/>
              </a:pPr>
              <a:t>2018-10-03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709A7-BE19-4401-A57C-699FBBACE1B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2B88E-8372-421B-B826-B78829E4C64F}" type="datetimeFigureOut">
              <a:rPr lang="pl-PL"/>
              <a:pPr>
                <a:defRPr/>
              </a:pPr>
              <a:t>2018-10-03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55CE78-6626-457A-8FC9-5832BE54476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_m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5"/>
          <p:cNvPicPr>
            <a:picLocks noChangeAspect="1"/>
          </p:cNvPicPr>
          <p:nvPr userDrawn="1"/>
        </p:nvPicPr>
        <p:blipFill>
          <a:blip r:embed="rId2" cstate="print"/>
          <a:srcRect l="2191" t="11131" r="1102" b="82"/>
          <a:stretch>
            <a:fillRect/>
          </a:stretch>
        </p:blipFill>
        <p:spPr bwMode="auto">
          <a:xfrm>
            <a:off x="-31750" y="-17463"/>
            <a:ext cx="12263438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koncze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5"/>
          <p:cNvPicPr>
            <a:picLocks noChangeAspect="1"/>
          </p:cNvPicPr>
          <p:nvPr userDrawn="1"/>
        </p:nvPicPr>
        <p:blipFill>
          <a:blip r:embed="rId2" cstate="print"/>
          <a:srcRect l="2191" t="11131" r="1102" b="82"/>
          <a:stretch>
            <a:fillRect/>
          </a:stretch>
        </p:blipFill>
        <p:spPr bwMode="auto">
          <a:xfrm>
            <a:off x="-31750" y="-17463"/>
            <a:ext cx="12263438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ole tekstowe 16"/>
          <p:cNvSpPr txBox="1">
            <a:spLocks noChangeArrowheads="1"/>
          </p:cNvSpPr>
          <p:nvPr userDrawn="1"/>
        </p:nvSpPr>
        <p:spPr bwMode="auto">
          <a:xfrm>
            <a:off x="1604963" y="3136900"/>
            <a:ext cx="89820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3200">
                <a:solidFill>
                  <a:schemeClr val="bg1"/>
                </a:solidFill>
                <a:latin typeface="Lato Black"/>
              </a:rPr>
              <a:t>Dziękujemy za uwagę!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5178D-04E0-4AEF-800A-286DB620A644}" type="datetimeFigureOut">
              <a:rPr lang="pl-PL"/>
              <a:pPr>
                <a:defRPr/>
              </a:pPr>
              <a:t>2018-10-03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CC5FE-C003-465B-B3C0-171D9DA1F2D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A42CB-EF12-43E4-8549-169D89114913}" type="datetimeFigureOut">
              <a:rPr lang="pl-PL"/>
              <a:pPr>
                <a:defRPr/>
              </a:pPr>
              <a:t>2018-10-03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B3964-21F8-4D04-953E-40FE3133BE7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88431-AADC-4545-ABA6-58C7DDFA2710}" type="datetimeFigureOut">
              <a:rPr lang="pl-PL"/>
              <a:pPr>
                <a:defRPr/>
              </a:pPr>
              <a:t>2018-10-03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14D21-CCA4-4951-BCB4-A7B8CB217AB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7CE6E-3F9E-470C-B300-CD18F2888F91}" type="datetimeFigureOut">
              <a:rPr lang="pl-PL"/>
              <a:pPr>
                <a:defRPr/>
              </a:pPr>
              <a:t>2018-10-03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DBE0F-A09D-4B4E-B20E-ADB3CE09DAB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BEB04-DA2A-40C0-B9CA-0A548CBF59B4}" type="datetimeFigureOut">
              <a:rPr lang="pl-PL"/>
              <a:pPr>
                <a:defRPr/>
              </a:pPr>
              <a:t>2018-10-03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4FBE4-F87F-4BFD-951F-11E40E38AFF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CE7DF-0D27-412A-91B7-2884A625B0CB}" type="datetimeFigureOut">
              <a:rPr lang="pl-PL"/>
              <a:pPr>
                <a:defRPr/>
              </a:pPr>
              <a:t>2018-10-03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9ADBBD-479D-44E3-815E-22B5A7B42E6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F8285-A6CE-45BA-966E-8B5A33BA83CC}" type="datetimeFigureOut">
              <a:rPr lang="pl-PL"/>
              <a:pPr>
                <a:defRPr/>
              </a:pPr>
              <a:t>2018-10-03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78947-D1BB-4363-A921-501D35F4F9C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632A0-800C-4FCC-A039-75652680B8AF}" type="datetimeFigureOut">
              <a:rPr lang="pl-PL"/>
              <a:pPr>
                <a:defRPr/>
              </a:pPr>
              <a:t>2018-10-03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EA8D9-DEA6-41A0-BF77-818EAA46EAB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upa 6"/>
          <p:cNvGrpSpPr>
            <a:grpSpLocks/>
          </p:cNvGrpSpPr>
          <p:nvPr userDrawn="1"/>
        </p:nvGrpSpPr>
        <p:grpSpPr bwMode="auto">
          <a:xfrm>
            <a:off x="322263" y="325438"/>
            <a:ext cx="11561762" cy="6207125"/>
            <a:chOff x="322907" y="325720"/>
            <a:chExt cx="11560408" cy="6206560"/>
          </a:xfrm>
        </p:grpSpPr>
        <p:pic>
          <p:nvPicPr>
            <p:cNvPr id="1033" name="Obraz 9"/>
            <p:cNvPicPr>
              <a:picLocks noChangeAspect="1"/>
            </p:cNvPicPr>
            <p:nvPr userDrawn="1"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9817240" y="5644312"/>
              <a:ext cx="2040800" cy="857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034" name="Grupa 14"/>
            <p:cNvGrpSpPr>
              <a:grpSpLocks/>
            </p:cNvGrpSpPr>
            <p:nvPr userDrawn="1"/>
          </p:nvGrpSpPr>
          <p:grpSpPr bwMode="auto">
            <a:xfrm>
              <a:off x="322907" y="325720"/>
              <a:ext cx="11560408" cy="6206560"/>
              <a:chOff x="322907" y="324915"/>
              <a:chExt cx="11560408" cy="6206560"/>
            </a:xfrm>
          </p:grpSpPr>
          <p:sp>
            <p:nvSpPr>
              <p:cNvPr id="11" name="Prostokąt 10"/>
              <p:cNvSpPr/>
              <p:nvPr userDrawn="1"/>
            </p:nvSpPr>
            <p:spPr>
              <a:xfrm rot="16200000">
                <a:off x="-2753390" y="3402798"/>
                <a:ext cx="6206560" cy="50794"/>
              </a:xfrm>
              <a:prstGeom prst="rect">
                <a:avLst/>
              </a:prstGeom>
              <a:solidFill>
                <a:srgbClr val="0063A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l-PL"/>
              </a:p>
            </p:txBody>
          </p:sp>
          <p:sp>
            <p:nvSpPr>
              <p:cNvPr id="12" name="Prostokąt 11"/>
              <p:cNvSpPr/>
              <p:nvPr userDrawn="1"/>
            </p:nvSpPr>
            <p:spPr>
              <a:xfrm>
                <a:off x="322907" y="6480680"/>
                <a:ext cx="11554059" cy="50795"/>
              </a:xfrm>
              <a:prstGeom prst="rect">
                <a:avLst/>
              </a:prstGeom>
              <a:solidFill>
                <a:srgbClr val="0063A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l-PL"/>
              </a:p>
            </p:txBody>
          </p:sp>
          <p:sp>
            <p:nvSpPr>
              <p:cNvPr id="13" name="Prostokąt 12"/>
              <p:cNvSpPr/>
              <p:nvPr userDrawn="1"/>
            </p:nvSpPr>
            <p:spPr>
              <a:xfrm>
                <a:off x="322907" y="324915"/>
                <a:ext cx="11554059" cy="50795"/>
              </a:xfrm>
              <a:prstGeom prst="rect">
                <a:avLst/>
              </a:prstGeom>
              <a:solidFill>
                <a:srgbClr val="0063A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l-PL"/>
              </a:p>
            </p:txBody>
          </p:sp>
          <p:sp>
            <p:nvSpPr>
              <p:cNvPr id="14" name="Prostokąt 13"/>
              <p:cNvSpPr/>
              <p:nvPr userDrawn="1"/>
            </p:nvSpPr>
            <p:spPr>
              <a:xfrm rot="16200000">
                <a:off x="8754637" y="3402798"/>
                <a:ext cx="6206560" cy="50794"/>
              </a:xfrm>
              <a:prstGeom prst="rect">
                <a:avLst/>
              </a:prstGeom>
              <a:solidFill>
                <a:srgbClr val="0063A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l-PL"/>
              </a:p>
            </p:txBody>
          </p:sp>
        </p:grpSp>
      </p:grpSp>
      <p:sp>
        <p:nvSpPr>
          <p:cNvPr id="1027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838200" y="954088"/>
            <a:ext cx="105156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</a:t>
            </a:r>
          </a:p>
        </p:txBody>
      </p:sp>
      <p:sp>
        <p:nvSpPr>
          <p:cNvPr id="1028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346075" y="6534150"/>
            <a:ext cx="2743200" cy="250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00488E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A9EBCE6-582B-4942-B8F7-7E282C9AD3B4}" type="datetimeFigureOut">
              <a:rPr lang="pl-PL"/>
              <a:pPr>
                <a:defRPr/>
              </a:pPr>
              <a:t>2018-10-03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545263"/>
            <a:ext cx="4114800" cy="24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rgbClr val="00488E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207375" y="6534150"/>
            <a:ext cx="3651250" cy="250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00488E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66A3F53-6BCD-4E0F-9A03-145231B3502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pic>
        <p:nvPicPr>
          <p:cNvPr id="1032" name="Obraz 7"/>
          <p:cNvPicPr>
            <a:picLocks noChangeAspect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46075" y="363538"/>
            <a:ext cx="1693863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6" r:id="rId12"/>
    <p:sldLayoutId id="2147483677" r:id="rId13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0063AF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0063AF"/>
          </a:solidFill>
          <a:latin typeface="Lato Black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0063AF"/>
          </a:solidFill>
          <a:latin typeface="Lato Black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0063AF"/>
          </a:solidFill>
          <a:latin typeface="Lato Black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0063AF"/>
          </a:solidFill>
          <a:latin typeface="Lato Black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0063AF"/>
          </a:solidFill>
          <a:latin typeface="Lato Black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0063AF"/>
          </a:solidFill>
          <a:latin typeface="Lato Black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0063AF"/>
          </a:solidFill>
          <a:latin typeface="Lato Black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0063AF"/>
          </a:solidFill>
          <a:latin typeface="Lato Black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0063AF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rgbClr val="0063AF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1600" kern="1200">
          <a:solidFill>
            <a:srgbClr val="0063AF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0063AF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0063A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58470" y="4591277"/>
            <a:ext cx="9144000" cy="596900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pl-PL" dirty="0"/>
              <a:t>Urząd Miasta Krakowa</a:t>
            </a:r>
            <a:br>
              <a:rPr lang="pl-PL" dirty="0"/>
            </a:br>
            <a:r>
              <a:rPr lang="pl-PL" dirty="0"/>
              <a:t>Wydział Gospodarki Komunalnej</a:t>
            </a:r>
          </a:p>
        </p:txBody>
      </p:sp>
      <p:sp>
        <p:nvSpPr>
          <p:cNvPr id="5" name="Podtytuł 2">
            <a:extLst>
              <a:ext uri="{FF2B5EF4-FFF2-40B4-BE49-F238E27FC236}">
                <a16:creationId xmlns:a16="http://schemas.microsoft.com/office/drawing/2014/main" xmlns="" id="{E643C5CF-9813-45F6-997C-937C7579A3D5}"/>
              </a:ext>
            </a:extLst>
          </p:cNvPr>
          <p:cNvSpPr txBox="1">
            <a:spLocks/>
          </p:cNvSpPr>
          <p:nvPr/>
        </p:nvSpPr>
        <p:spPr bwMode="auto">
          <a:xfrm>
            <a:off x="878113" y="349250"/>
            <a:ext cx="10668001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rgbClr val="0063AF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None/>
              <a:defRPr sz="1800" kern="1200">
                <a:solidFill>
                  <a:srgbClr val="0063AF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None/>
              <a:defRPr sz="1600" kern="1200">
                <a:solidFill>
                  <a:srgbClr val="0063AF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None/>
              <a:defRPr sz="1600" kern="1200">
                <a:solidFill>
                  <a:srgbClr val="0063AF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b="1" dirty="0"/>
              <a:t>SZYBKA KOLEJ AGLOMERACYJNA </a:t>
            </a:r>
          </a:p>
          <a:p>
            <a:r>
              <a:rPr lang="pl-PL" sz="2400" b="1" dirty="0"/>
              <a:t>DLA 2 MILIONÓW MIESZKANCÓW KRAKOWA I MAŁOPOLSKI</a:t>
            </a:r>
          </a:p>
        </p:txBody>
      </p:sp>
      <p:sp>
        <p:nvSpPr>
          <p:cNvPr id="6" name="Podtytuł 2">
            <a:extLst>
              <a:ext uri="{FF2B5EF4-FFF2-40B4-BE49-F238E27FC236}">
                <a16:creationId xmlns:a16="http://schemas.microsoft.com/office/drawing/2014/main" xmlns="" id="{BA597A18-00A0-4EB6-94FC-FB799CAAD590}"/>
              </a:ext>
            </a:extLst>
          </p:cNvPr>
          <p:cNvSpPr txBox="1">
            <a:spLocks/>
          </p:cNvSpPr>
          <p:nvPr/>
        </p:nvSpPr>
        <p:spPr bwMode="auto">
          <a:xfrm>
            <a:off x="0" y="6158426"/>
            <a:ext cx="12192000" cy="699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rgbClr val="0063AF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None/>
              <a:defRPr sz="1800" kern="1200">
                <a:solidFill>
                  <a:srgbClr val="0063AF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None/>
              <a:defRPr sz="1600" kern="1200">
                <a:solidFill>
                  <a:srgbClr val="0063AF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None/>
              <a:defRPr sz="1600" kern="1200">
                <a:solidFill>
                  <a:srgbClr val="0063AF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b="1" dirty="0"/>
              <a:t>VII MAŁOPOLSKA KONFERENCJA </a:t>
            </a:r>
            <a:r>
              <a:rPr lang="pl-PL" b="1" dirty="0" smtClean="0"/>
              <a:t>SAMORZĄDOWA ,                                                                                  3 </a:t>
            </a:r>
            <a:r>
              <a:rPr lang="pl-PL" b="1" dirty="0"/>
              <a:t>PAŹDZIERNIKA 2018R.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94164" y="394132"/>
            <a:ext cx="8657201" cy="575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rostokąt 2"/>
          <p:cNvSpPr/>
          <p:nvPr/>
        </p:nvSpPr>
        <p:spPr>
          <a:xfrm>
            <a:off x="510264" y="6150233"/>
            <a:ext cx="927735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1200" dirty="0">
                <a:solidFill>
                  <a:srgbClr val="0063AF"/>
                </a:solidFill>
                <a:latin typeface="+mj-lt"/>
                <a:ea typeface="+mj-ea"/>
                <a:cs typeface="+mj-cs"/>
              </a:rPr>
              <a:t>VII MAŁOPOLSKA KONFERENCJA </a:t>
            </a:r>
            <a:r>
              <a:rPr lang="pl-PL" sz="1200" dirty="0">
                <a:solidFill>
                  <a:srgbClr val="0063AF"/>
                </a:solidFill>
                <a:latin typeface="+mj-lt"/>
                <a:ea typeface="+mj-ea"/>
                <a:cs typeface="+mj-cs"/>
              </a:rPr>
              <a:t>SAMORZĄDOWA </a:t>
            </a:r>
            <a:r>
              <a:rPr lang="pl-PL" sz="1200" dirty="0" smtClean="0">
                <a:solidFill>
                  <a:srgbClr val="0063AF"/>
                </a:solidFill>
                <a:latin typeface="+mj-lt"/>
                <a:ea typeface="+mj-ea"/>
                <a:cs typeface="+mj-cs"/>
              </a:rPr>
              <a:t>,                                                                                                                    3 </a:t>
            </a:r>
            <a:r>
              <a:rPr lang="pl-PL" sz="1200" dirty="0">
                <a:solidFill>
                  <a:srgbClr val="0063AF"/>
                </a:solidFill>
                <a:latin typeface="+mj-lt"/>
                <a:ea typeface="+mj-ea"/>
                <a:cs typeface="+mj-cs"/>
              </a:rPr>
              <a:t>PAŹDZIERNIKA 2018R.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Włodek\Zamówienia publiczne\2016\Przystanek Sanktuarium - Realizacja\Zdjęcia - przystanek Kraków Sanktuarium\Zdjęcia - moje\2017-03-19\IMGP0911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777" y="3077991"/>
            <a:ext cx="4506163" cy="298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ytuł 3">
            <a:extLst>
              <a:ext uri="{FF2B5EF4-FFF2-40B4-BE49-F238E27FC236}">
                <a16:creationId xmlns:a16="http://schemas.microsoft.com/office/drawing/2014/main" xmlns="" id="{54B37A46-155B-4088-AD64-D9FA0B33B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6573" y="593514"/>
            <a:ext cx="9104870" cy="761930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pl-PL" sz="2800" dirty="0"/>
              <a:t>Zintegrowany węzeł przesiadkowy Borek </a:t>
            </a:r>
            <a:r>
              <a:rPr lang="pl-PL" sz="2800" dirty="0" err="1"/>
              <a:t>Fałęcki</a:t>
            </a:r>
            <a:r>
              <a:rPr lang="pl-PL" sz="2800" dirty="0"/>
              <a:t/>
            </a:r>
            <a:br>
              <a:rPr lang="pl-PL" sz="2800" dirty="0"/>
            </a:br>
            <a:r>
              <a:rPr lang="pl-PL" sz="2800" dirty="0"/>
              <a:t>przystanek Kraków Sanktuarium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7BEFDAAB-E9FC-486F-BF91-B888CA337B4F}"/>
              </a:ext>
            </a:extLst>
          </p:cNvPr>
          <p:cNvSpPr txBox="1"/>
          <p:nvPr/>
        </p:nvSpPr>
        <p:spPr>
          <a:xfrm>
            <a:off x="939113" y="1532238"/>
            <a:ext cx="480038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Lato Black"/>
                <a:ea typeface="+mn-ea"/>
                <a:cs typeface="Arial" pitchFamily="34" charset="0"/>
              </a:rPr>
              <a:t>Zakres realizacji: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>
                <a:solidFill>
                  <a:srgbClr val="0063AF"/>
                </a:solidFill>
                <a:latin typeface="Lato Black"/>
              </a:rPr>
              <a:t>P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Lato Black"/>
                <a:ea typeface="+mn-ea"/>
                <a:cs typeface="Arial" pitchFamily="34" charset="0"/>
              </a:rPr>
              <a:t>eron</a:t>
            </a:r>
            <a:r>
              <a:rPr lang="pl-PL" dirty="0">
                <a:solidFill>
                  <a:srgbClr val="0063AF"/>
                </a:solidFill>
                <a:latin typeface="Lato Black"/>
              </a:rPr>
              <a:t>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Lato Black"/>
                <a:ea typeface="+mn-ea"/>
                <a:cs typeface="Arial" pitchFamily="34" charset="0"/>
              </a:rPr>
              <a:t>przystankowy wyspowy na LK 94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Lato Black"/>
                <a:ea typeface="+mn-ea"/>
                <a:cs typeface="Arial" pitchFamily="34" charset="0"/>
              </a:rPr>
              <a:t>2 kładki piesze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Lato Black"/>
                <a:ea typeface="+mn-ea"/>
                <a:cs typeface="Arial" pitchFamily="34" charset="0"/>
              </a:rPr>
              <a:t>P+R dla niepełnosprawnych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>
                <a:solidFill>
                  <a:srgbClr val="0063AF"/>
                </a:solidFill>
                <a:latin typeface="Lato Black"/>
              </a:rPr>
              <a:t>Parking dla rowerów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0063AF"/>
              </a:solidFill>
              <a:effectLst/>
              <a:uLnTx/>
              <a:uFillTx/>
              <a:latin typeface="Lato Black"/>
              <a:ea typeface="+mn-ea"/>
              <a:cs typeface="Arial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pl-PL" dirty="0">
              <a:solidFill>
                <a:srgbClr val="0063AF"/>
              </a:solidFill>
              <a:latin typeface="Lato Black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l-PL" dirty="0" smtClean="0">
              <a:solidFill>
                <a:srgbClr val="0063AF"/>
              </a:solidFill>
              <a:latin typeface="Lato Black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l-PL" dirty="0">
              <a:solidFill>
                <a:srgbClr val="0063AF"/>
              </a:solidFill>
              <a:latin typeface="Lato Black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l-PL" dirty="0" smtClean="0">
              <a:solidFill>
                <a:srgbClr val="0063AF"/>
              </a:solidFill>
              <a:latin typeface="Lato Black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l-PL" dirty="0">
              <a:solidFill>
                <a:srgbClr val="0063AF"/>
              </a:solidFill>
              <a:latin typeface="Lato Black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l-PL" dirty="0">
              <a:solidFill>
                <a:srgbClr val="0063AF"/>
              </a:solidFill>
              <a:latin typeface="Lato Black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Lato Black"/>
                <a:ea typeface="+mn-ea"/>
                <a:cs typeface="Arial" pitchFamily="34" charset="0"/>
              </a:rPr>
              <a:t>Termin realizacji: 2017r.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Lato Black"/>
                <a:ea typeface="+mn-ea"/>
                <a:cs typeface="Arial" pitchFamily="34" charset="0"/>
              </a:rPr>
              <a:t>Inwestycja w ramach ZIT</a:t>
            </a:r>
          </a:p>
        </p:txBody>
      </p:sp>
      <p:sp>
        <p:nvSpPr>
          <p:cNvPr id="4" name="Prostokąt 3"/>
          <p:cNvSpPr/>
          <p:nvPr/>
        </p:nvSpPr>
        <p:spPr>
          <a:xfrm>
            <a:off x="510264" y="6150233"/>
            <a:ext cx="927735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1200" dirty="0">
                <a:solidFill>
                  <a:srgbClr val="0063AF"/>
                </a:solidFill>
                <a:latin typeface="+mj-lt"/>
                <a:ea typeface="+mj-ea"/>
                <a:cs typeface="+mj-cs"/>
              </a:rPr>
              <a:t>VII MAŁOPOLSKA KONFERENCJA </a:t>
            </a:r>
            <a:r>
              <a:rPr lang="pl-PL" sz="1200" dirty="0">
                <a:solidFill>
                  <a:srgbClr val="0063AF"/>
                </a:solidFill>
                <a:latin typeface="+mj-lt"/>
                <a:ea typeface="+mj-ea"/>
                <a:cs typeface="+mj-cs"/>
              </a:rPr>
              <a:t>SAMORZĄDOWA </a:t>
            </a:r>
            <a:r>
              <a:rPr lang="pl-PL" sz="1200" dirty="0" smtClean="0">
                <a:solidFill>
                  <a:srgbClr val="0063AF"/>
                </a:solidFill>
                <a:latin typeface="+mj-lt"/>
                <a:ea typeface="+mj-ea"/>
                <a:cs typeface="+mj-cs"/>
              </a:rPr>
              <a:t>,                                                                                                                    3 </a:t>
            </a:r>
            <a:r>
              <a:rPr lang="pl-PL" sz="1200" dirty="0">
                <a:solidFill>
                  <a:srgbClr val="0063AF"/>
                </a:solidFill>
                <a:latin typeface="+mj-lt"/>
                <a:ea typeface="+mj-ea"/>
                <a:cs typeface="+mj-cs"/>
              </a:rPr>
              <a:t>PAŹDZIERNIKA 2018R.</a:t>
            </a:r>
          </a:p>
        </p:txBody>
      </p:sp>
      <p:pic>
        <p:nvPicPr>
          <p:cNvPr id="3074" name="Picture 2" descr="C:\Włodek\Zamówienia publiczne\2016\Przystanek Sanktuarium - Realizacja\Zdjęcia - przystanek Kraków Sanktuarium\Zdjęcia - moje\2017-03-19\IMGP0899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023" y="1332598"/>
            <a:ext cx="4506163" cy="298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705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3">
            <a:extLst>
              <a:ext uri="{FF2B5EF4-FFF2-40B4-BE49-F238E27FC236}">
                <a16:creationId xmlns:a16="http://schemas.microsoft.com/office/drawing/2014/main" xmlns="" id="{54B37A46-155B-4088-AD64-D9FA0B33B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8930" y="519373"/>
            <a:ext cx="9104870" cy="419741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pl-PL" sz="2800" dirty="0"/>
              <a:t>Zintegrowany węzeł przesiadkowy Bronowice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0A7646E7-4AAA-4CE0-935A-AF641D802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5599" y="1062682"/>
            <a:ext cx="6468256" cy="4535865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7BEFDAAB-E9FC-486F-BF91-B888CA337B4F}"/>
              </a:ext>
            </a:extLst>
          </p:cNvPr>
          <p:cNvSpPr txBox="1"/>
          <p:nvPr/>
        </p:nvSpPr>
        <p:spPr>
          <a:xfrm>
            <a:off x="939114" y="1532238"/>
            <a:ext cx="41765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63AF"/>
                </a:solidFill>
                <a:latin typeface="+mj-lt"/>
                <a:ea typeface="+mj-ea"/>
                <a:cs typeface="+mj-cs"/>
              </a:rPr>
              <a:t>Realizacja - PKP PLK S.A.: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63AF"/>
                </a:solidFill>
                <a:latin typeface="+mj-lt"/>
                <a:ea typeface="+mj-ea"/>
                <a:cs typeface="+mj-cs"/>
              </a:rPr>
              <a:t>Przystanek</a:t>
            </a:r>
            <a:r>
              <a:rPr lang="pl-PL" dirty="0"/>
              <a:t> </a:t>
            </a:r>
            <a:r>
              <a:rPr lang="pl-PL" dirty="0">
                <a:solidFill>
                  <a:srgbClr val="0063AF"/>
                </a:solidFill>
                <a:latin typeface="+mj-lt"/>
                <a:ea typeface="+mj-ea"/>
                <a:cs typeface="+mj-cs"/>
              </a:rPr>
              <a:t>SKA Kraków Bronowice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>
              <a:solidFill>
                <a:srgbClr val="0063AF"/>
              </a:solidFill>
              <a:latin typeface="+mj-lt"/>
              <a:ea typeface="+mj-ea"/>
              <a:cs typeface="+mj-cs"/>
            </a:endParaRPr>
          </a:p>
          <a:p>
            <a:r>
              <a:rPr lang="pl-PL" dirty="0">
                <a:solidFill>
                  <a:srgbClr val="0063AF"/>
                </a:solidFill>
                <a:latin typeface="+mj-lt"/>
                <a:ea typeface="+mj-ea"/>
                <a:cs typeface="+mj-cs"/>
              </a:rPr>
              <a:t>Realizacja – Miasto Kraków: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63AF"/>
                </a:solidFill>
                <a:latin typeface="+mj-lt"/>
                <a:ea typeface="+mj-ea"/>
                <a:cs typeface="+mj-cs"/>
              </a:rPr>
              <a:t>Terminal autobusowy komunikacji miejskiej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63AF"/>
                </a:solidFill>
                <a:latin typeface="+mj-lt"/>
                <a:ea typeface="+mj-ea"/>
                <a:cs typeface="+mj-cs"/>
              </a:rPr>
              <a:t>Parking P+R (ok. 200 </a:t>
            </a:r>
            <a:r>
              <a:rPr lang="pl-PL" dirty="0" err="1">
                <a:solidFill>
                  <a:srgbClr val="0063AF"/>
                </a:solidFill>
                <a:latin typeface="+mj-lt"/>
                <a:ea typeface="+mj-ea"/>
                <a:cs typeface="+mj-cs"/>
              </a:rPr>
              <a:t>m.p</a:t>
            </a:r>
            <a:r>
              <a:rPr lang="pl-PL" dirty="0">
                <a:solidFill>
                  <a:srgbClr val="0063AF"/>
                </a:solidFill>
                <a:latin typeface="+mj-lt"/>
                <a:ea typeface="+mj-ea"/>
                <a:cs typeface="+mj-cs"/>
              </a:rPr>
              <a:t>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63AF"/>
                </a:solidFill>
                <a:latin typeface="+mj-lt"/>
                <a:ea typeface="+mj-ea"/>
                <a:cs typeface="+mj-cs"/>
              </a:rPr>
              <a:t>Przebudowa węzła Bronowicka  -Armii Krajowej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>
              <a:solidFill>
                <a:srgbClr val="0063AF"/>
              </a:solidFill>
              <a:latin typeface="+mj-lt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>
              <a:solidFill>
                <a:srgbClr val="0063AF"/>
              </a:solidFill>
              <a:latin typeface="+mj-lt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>
              <a:solidFill>
                <a:srgbClr val="0063A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510264" y="6150233"/>
            <a:ext cx="927735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1200" dirty="0">
                <a:solidFill>
                  <a:srgbClr val="0063AF"/>
                </a:solidFill>
                <a:latin typeface="+mj-lt"/>
                <a:ea typeface="+mj-ea"/>
                <a:cs typeface="+mj-cs"/>
              </a:rPr>
              <a:t>VII MAŁOPOLSKA KONFERENCJA </a:t>
            </a:r>
            <a:r>
              <a:rPr lang="pl-PL" sz="1200" dirty="0">
                <a:solidFill>
                  <a:srgbClr val="0063AF"/>
                </a:solidFill>
                <a:latin typeface="+mj-lt"/>
                <a:ea typeface="+mj-ea"/>
                <a:cs typeface="+mj-cs"/>
              </a:rPr>
              <a:t>SAMORZĄDOWA </a:t>
            </a:r>
            <a:r>
              <a:rPr lang="pl-PL" sz="1200" dirty="0" smtClean="0">
                <a:solidFill>
                  <a:srgbClr val="0063AF"/>
                </a:solidFill>
                <a:latin typeface="+mj-lt"/>
                <a:ea typeface="+mj-ea"/>
                <a:cs typeface="+mj-cs"/>
              </a:rPr>
              <a:t>,                                                                                                                    3 </a:t>
            </a:r>
            <a:r>
              <a:rPr lang="pl-PL" sz="1200" dirty="0">
                <a:solidFill>
                  <a:srgbClr val="0063AF"/>
                </a:solidFill>
                <a:latin typeface="+mj-lt"/>
                <a:ea typeface="+mj-ea"/>
                <a:cs typeface="+mj-cs"/>
              </a:rPr>
              <a:t>PAŹDZIERNIKA 2018R.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5265599" y="5666013"/>
            <a:ext cx="24496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>
                <a:solidFill>
                  <a:srgbClr val="00488E"/>
                </a:solidFill>
              </a:rPr>
              <a:t>Źródło: Miejska Infrastruktura Sp. z o.o.</a:t>
            </a:r>
            <a:endParaRPr lang="pl-PL" sz="1000" dirty="0">
              <a:solidFill>
                <a:srgbClr val="0048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26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3">
            <a:extLst>
              <a:ext uri="{FF2B5EF4-FFF2-40B4-BE49-F238E27FC236}">
                <a16:creationId xmlns:a16="http://schemas.microsoft.com/office/drawing/2014/main" xmlns="" id="{54B37A46-155B-4088-AD64-D9FA0B33B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8930" y="519373"/>
            <a:ext cx="9104870" cy="419741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pl-PL" sz="2800" dirty="0"/>
              <a:t>Zintegrowany węzeł przesiadkowy os. Piastów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7BEFDAAB-E9FC-486F-BF91-B888CA337B4F}"/>
              </a:ext>
            </a:extLst>
          </p:cNvPr>
          <p:cNvSpPr txBox="1"/>
          <p:nvPr/>
        </p:nvSpPr>
        <p:spPr>
          <a:xfrm>
            <a:off x="939114" y="1532238"/>
            <a:ext cx="417658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Lato Black"/>
                <a:ea typeface="+mn-ea"/>
                <a:cs typeface="Arial" pitchFamily="34" charset="0"/>
              </a:rPr>
              <a:t>Zakres realizacji: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Lato Black"/>
                <a:ea typeface="+mn-ea"/>
                <a:cs typeface="Arial" pitchFamily="34" charset="0"/>
              </a:rPr>
              <a:t>2 perony przystankowe na LK 8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>
                <a:solidFill>
                  <a:srgbClr val="0063AF"/>
                </a:solidFill>
                <a:latin typeface="Lato Black"/>
              </a:rPr>
              <a:t>2 perony przystankowe na LK 95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Lato Black"/>
                <a:ea typeface="+mn-ea"/>
                <a:cs typeface="Arial" pitchFamily="34" charset="0"/>
              </a:rPr>
              <a:t>Kładka pieszo-rowerowa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Lato Black"/>
                <a:ea typeface="+mn-ea"/>
                <a:cs typeface="Arial" pitchFamily="34" charset="0"/>
              </a:rPr>
              <a:t>Terminal autobusowy komunikacji miejskiej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>
                <a:solidFill>
                  <a:srgbClr val="0063AF"/>
                </a:solidFill>
                <a:latin typeface="Lato Black"/>
              </a:rPr>
              <a:t>Przedłużenie linii tramwajowej z os. Piastów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0063AF"/>
              </a:solidFill>
              <a:effectLst/>
              <a:uLnTx/>
              <a:uFillTx/>
              <a:latin typeface="Lato Black"/>
              <a:ea typeface="+mn-ea"/>
              <a:cs typeface="Arial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Lato Black"/>
                <a:ea typeface="+mn-ea"/>
                <a:cs typeface="Arial" pitchFamily="34" charset="0"/>
              </a:rPr>
              <a:t>Parking P+R (ok. 200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Lato Black"/>
                <a:ea typeface="+mn-ea"/>
                <a:cs typeface="Arial" pitchFamily="34" charset="0"/>
              </a:rPr>
              <a:t>m.p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Lato Black"/>
                <a:ea typeface="+mn-ea"/>
                <a:cs typeface="Arial" pitchFamily="34" charset="0"/>
              </a:rPr>
              <a:t>.)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Lato Black"/>
                <a:ea typeface="+mn-ea"/>
                <a:cs typeface="Arial" pitchFamily="34" charset="0"/>
              </a:rPr>
              <a:t>Przebudowa układu drogowego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l-PL" dirty="0">
              <a:solidFill>
                <a:srgbClr val="0063AF"/>
              </a:solidFill>
              <a:latin typeface="Lato Black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l-PL" dirty="0">
              <a:solidFill>
                <a:srgbClr val="0063AF"/>
              </a:solidFill>
              <a:latin typeface="Lato Black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Lato Black"/>
                <a:ea typeface="+mn-ea"/>
                <a:cs typeface="Arial" pitchFamily="34" charset="0"/>
              </a:rPr>
              <a:t>Termin realizacji: 2020r.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Lato Black"/>
                <a:ea typeface="+mn-ea"/>
                <a:cs typeface="Arial" pitchFamily="34" charset="0"/>
              </a:rPr>
              <a:t>Inwestycja w ramach ZIT</a:t>
            </a:r>
          </a:p>
        </p:txBody>
      </p:sp>
      <p:sp>
        <p:nvSpPr>
          <p:cNvPr id="4" name="Prostokąt 3"/>
          <p:cNvSpPr/>
          <p:nvPr/>
        </p:nvSpPr>
        <p:spPr>
          <a:xfrm>
            <a:off x="510264" y="6150233"/>
            <a:ext cx="927735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1200" dirty="0">
                <a:solidFill>
                  <a:srgbClr val="0063AF"/>
                </a:solidFill>
                <a:latin typeface="+mj-lt"/>
                <a:ea typeface="+mj-ea"/>
                <a:cs typeface="+mj-cs"/>
              </a:rPr>
              <a:t>VII MAŁOPOLSKA KONFERENCJA </a:t>
            </a:r>
            <a:r>
              <a:rPr lang="pl-PL" sz="1200" dirty="0">
                <a:solidFill>
                  <a:srgbClr val="0063AF"/>
                </a:solidFill>
                <a:latin typeface="+mj-lt"/>
                <a:ea typeface="+mj-ea"/>
                <a:cs typeface="+mj-cs"/>
              </a:rPr>
              <a:t>SAMORZĄDOWA </a:t>
            </a:r>
            <a:r>
              <a:rPr lang="pl-PL" sz="1200" dirty="0" smtClean="0">
                <a:solidFill>
                  <a:srgbClr val="0063AF"/>
                </a:solidFill>
                <a:latin typeface="+mj-lt"/>
                <a:ea typeface="+mj-ea"/>
                <a:cs typeface="+mj-cs"/>
              </a:rPr>
              <a:t>,                                                                                                                    3 </a:t>
            </a:r>
            <a:r>
              <a:rPr lang="pl-PL" sz="1200" dirty="0">
                <a:solidFill>
                  <a:srgbClr val="0063AF"/>
                </a:solidFill>
                <a:latin typeface="+mj-lt"/>
                <a:ea typeface="+mj-ea"/>
                <a:cs typeface="+mj-cs"/>
              </a:rPr>
              <a:t>PAŹDZIERNIKA 2018R.</a:t>
            </a:r>
          </a:p>
        </p:txBody>
      </p:sp>
      <p:graphicFrame>
        <p:nvGraphicFramePr>
          <p:cNvPr id="6" name="Obi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5944836"/>
              </p:ext>
            </p:extLst>
          </p:nvPr>
        </p:nvGraphicFramePr>
        <p:xfrm>
          <a:off x="4998672" y="1040851"/>
          <a:ext cx="6623561" cy="46823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Acrobat Document" r:id="rId3" imgW="11344233" imgH="8019810" progId="AcroExch.Document.11">
                  <p:embed/>
                </p:oleObj>
              </mc:Choice>
              <mc:Fallback>
                <p:oleObj name="Acrobat Document" r:id="rId3" imgW="11344233" imgH="801981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98672" y="1040851"/>
                        <a:ext cx="6623561" cy="46823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pole tekstowe 7"/>
          <p:cNvSpPr txBox="1"/>
          <p:nvPr/>
        </p:nvSpPr>
        <p:spPr>
          <a:xfrm>
            <a:off x="5265599" y="5666013"/>
            <a:ext cx="24496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>
                <a:solidFill>
                  <a:srgbClr val="00488E"/>
                </a:solidFill>
              </a:rPr>
              <a:t>Źródło: Miejska Infrastruktura Sp. z o.o.</a:t>
            </a:r>
            <a:endParaRPr lang="pl-PL" sz="1000" dirty="0">
              <a:solidFill>
                <a:srgbClr val="0048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99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3">
            <a:extLst>
              <a:ext uri="{FF2B5EF4-FFF2-40B4-BE49-F238E27FC236}">
                <a16:creationId xmlns:a16="http://schemas.microsoft.com/office/drawing/2014/main" xmlns="" id="{54B37A46-155B-4088-AD64-D9FA0B33B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6573" y="593514"/>
            <a:ext cx="9104870" cy="761930"/>
          </a:xfrm>
        </p:spPr>
        <p:txBody>
          <a:bodyPr anchor="ctr">
            <a:normAutofit/>
          </a:bodyPr>
          <a:lstStyle/>
          <a:p>
            <a:pPr algn="ctr"/>
            <a:r>
              <a:rPr lang="pl-PL" sz="2500" dirty="0"/>
              <a:t>Przystanek</a:t>
            </a:r>
            <a:r>
              <a:rPr lang="pl-PL" sz="2400" dirty="0"/>
              <a:t> Kraków Prądnik Czerwony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7BEFDAAB-E9FC-486F-BF91-B888CA337B4F}"/>
              </a:ext>
            </a:extLst>
          </p:cNvPr>
          <p:cNvSpPr txBox="1"/>
          <p:nvPr/>
        </p:nvSpPr>
        <p:spPr>
          <a:xfrm>
            <a:off x="939114" y="1532238"/>
            <a:ext cx="397370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Lato Black"/>
                <a:ea typeface="+mn-ea"/>
                <a:cs typeface="Arial" pitchFamily="34" charset="0"/>
              </a:rPr>
              <a:t>Zakres realizacji: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>
                <a:solidFill>
                  <a:srgbClr val="0063AF"/>
                </a:solidFill>
                <a:latin typeface="Lato Black"/>
              </a:rPr>
              <a:t>2 p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Lato Black"/>
                <a:ea typeface="+mn-ea"/>
                <a:cs typeface="Arial" pitchFamily="34" charset="0"/>
              </a:rPr>
              <a:t>erony</a:t>
            </a:r>
            <a:r>
              <a:rPr lang="pl-PL" dirty="0">
                <a:solidFill>
                  <a:srgbClr val="0063AF"/>
                </a:solidFill>
                <a:latin typeface="Lato Black"/>
              </a:rPr>
              <a:t>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Lato Black"/>
                <a:ea typeface="+mn-ea"/>
                <a:cs typeface="Arial" pitchFamily="34" charset="0"/>
              </a:rPr>
              <a:t>przystankowe na LK 8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Lato Black"/>
                <a:ea typeface="+mn-ea"/>
                <a:cs typeface="Arial" pitchFamily="34" charset="0"/>
              </a:rPr>
              <a:t>2 kładki pieszo-rowerowe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Lato Black"/>
                <a:ea typeface="+mn-ea"/>
                <a:cs typeface="Arial" pitchFamily="34" charset="0"/>
              </a:rPr>
              <a:t>Parkingi P+R (ok. 200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Lato Black"/>
                <a:ea typeface="+mn-ea"/>
                <a:cs typeface="Arial" pitchFamily="34" charset="0"/>
              </a:rPr>
              <a:t>m.p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Lato Black"/>
                <a:ea typeface="+mn-ea"/>
                <a:cs typeface="Arial" pitchFamily="34" charset="0"/>
              </a:rPr>
              <a:t>.)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>
                <a:solidFill>
                  <a:srgbClr val="0063AF"/>
                </a:solidFill>
                <a:latin typeface="Lato Black"/>
              </a:rPr>
              <a:t>Parkingi dla rowerów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Lato Black"/>
                <a:ea typeface="+mn-ea"/>
                <a:cs typeface="Arial" pitchFamily="34" charset="0"/>
              </a:rPr>
              <a:t>Przebudowa wiaduktów w ciągu ul. 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Lato Black"/>
                <a:ea typeface="+mn-ea"/>
                <a:cs typeface="Arial" pitchFamily="34" charset="0"/>
              </a:rPr>
              <a:t>Reduta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0063AF"/>
              </a:solidFill>
              <a:effectLst/>
              <a:uLnTx/>
              <a:uFillTx/>
              <a:latin typeface="Lato Black"/>
              <a:ea typeface="+mn-ea"/>
              <a:cs typeface="Arial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pl-PL" dirty="0">
              <a:solidFill>
                <a:srgbClr val="0063AF"/>
              </a:solidFill>
              <a:latin typeface="Lato Black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l-PL" dirty="0">
              <a:solidFill>
                <a:srgbClr val="0063AF"/>
              </a:solidFill>
              <a:latin typeface="Lato Black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Lato Black"/>
                <a:ea typeface="+mn-ea"/>
                <a:cs typeface="Arial" pitchFamily="34" charset="0"/>
              </a:rPr>
              <a:t>Termin realizacji: 2020r.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Lato Black"/>
                <a:ea typeface="+mn-ea"/>
                <a:cs typeface="Arial" pitchFamily="34" charset="0"/>
              </a:rPr>
              <a:t>Inwestycja w ramach ZIT</a:t>
            </a:r>
          </a:p>
        </p:txBody>
      </p:sp>
      <p:sp>
        <p:nvSpPr>
          <p:cNvPr id="4" name="Prostokąt 3"/>
          <p:cNvSpPr/>
          <p:nvPr/>
        </p:nvSpPr>
        <p:spPr>
          <a:xfrm>
            <a:off x="510264" y="6150233"/>
            <a:ext cx="927735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1200" dirty="0">
                <a:solidFill>
                  <a:srgbClr val="0063AF"/>
                </a:solidFill>
                <a:latin typeface="+mj-lt"/>
                <a:ea typeface="+mj-ea"/>
                <a:cs typeface="+mj-cs"/>
              </a:rPr>
              <a:t>VII MAŁOPOLSKA KONFERENCJA </a:t>
            </a:r>
            <a:r>
              <a:rPr lang="pl-PL" sz="1200" dirty="0">
                <a:solidFill>
                  <a:srgbClr val="0063AF"/>
                </a:solidFill>
                <a:latin typeface="+mj-lt"/>
                <a:ea typeface="+mj-ea"/>
                <a:cs typeface="+mj-cs"/>
              </a:rPr>
              <a:t>SAMORZĄDOWA </a:t>
            </a:r>
            <a:r>
              <a:rPr lang="pl-PL" sz="1200" dirty="0" smtClean="0">
                <a:solidFill>
                  <a:srgbClr val="0063AF"/>
                </a:solidFill>
                <a:latin typeface="+mj-lt"/>
                <a:ea typeface="+mj-ea"/>
                <a:cs typeface="+mj-cs"/>
              </a:rPr>
              <a:t>,                                                                                                                    3 </a:t>
            </a:r>
            <a:r>
              <a:rPr lang="pl-PL" sz="1200" dirty="0">
                <a:solidFill>
                  <a:srgbClr val="0063AF"/>
                </a:solidFill>
                <a:latin typeface="+mj-lt"/>
                <a:ea typeface="+mj-ea"/>
                <a:cs typeface="+mj-cs"/>
              </a:rPr>
              <a:t>PAŹDZIERNIKA 2018R.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5265599" y="5666013"/>
            <a:ext cx="24496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>
                <a:solidFill>
                  <a:srgbClr val="00488E"/>
                </a:solidFill>
              </a:rPr>
              <a:t>Źródło: CE Project Group </a:t>
            </a:r>
            <a:endParaRPr lang="pl-PL" sz="1000" dirty="0">
              <a:solidFill>
                <a:srgbClr val="00488E"/>
              </a:solidFill>
            </a:endParaRPr>
          </a:p>
        </p:txBody>
      </p:sp>
      <p:graphicFrame>
        <p:nvGraphicFramePr>
          <p:cNvPr id="2" name="Obi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683701"/>
              </p:ext>
            </p:extLst>
          </p:nvPr>
        </p:nvGraphicFramePr>
        <p:xfrm>
          <a:off x="4912822" y="1251618"/>
          <a:ext cx="6657872" cy="42756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Acrobat Document" r:id="rId3" imgW="24974331" imgH="16039890" progId="AcroExch.Document.11">
                  <p:embed/>
                </p:oleObj>
              </mc:Choice>
              <mc:Fallback>
                <p:oleObj name="Acrobat Document" r:id="rId3" imgW="24974331" imgH="1603989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12822" y="1251618"/>
                        <a:ext cx="6657872" cy="42756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0909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362" y="2833514"/>
            <a:ext cx="8460432" cy="2888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ytuł 3">
            <a:extLst>
              <a:ext uri="{FF2B5EF4-FFF2-40B4-BE49-F238E27FC236}">
                <a16:creationId xmlns:a16="http://schemas.microsoft.com/office/drawing/2014/main" xmlns="" id="{54B37A46-155B-4088-AD64-D9FA0B33B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8930" y="642941"/>
            <a:ext cx="9104870" cy="712503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pl-PL" sz="2800" dirty="0"/>
              <a:t>Zintegrowany węzeł przesiadkowy Borek </a:t>
            </a:r>
            <a:r>
              <a:rPr lang="pl-PL" sz="2800" dirty="0" err="1"/>
              <a:t>Fałęcki</a:t>
            </a:r>
            <a:r>
              <a:rPr lang="pl-PL" sz="2800" dirty="0"/>
              <a:t> – Swoszowice</a:t>
            </a:r>
            <a:br>
              <a:rPr lang="pl-PL" sz="2800" dirty="0"/>
            </a:br>
            <a:r>
              <a:rPr lang="pl-PL" sz="2800" dirty="0"/>
              <a:t>Przystanek Kraków Swoszowice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7BEFDAAB-E9FC-486F-BF91-B888CA337B4F}"/>
              </a:ext>
            </a:extLst>
          </p:cNvPr>
          <p:cNvSpPr txBox="1"/>
          <p:nvPr/>
        </p:nvSpPr>
        <p:spPr>
          <a:xfrm>
            <a:off x="939114" y="1532238"/>
            <a:ext cx="465849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Lato Black"/>
                <a:ea typeface="+mn-ea"/>
                <a:cs typeface="Arial" pitchFamily="34" charset="0"/>
              </a:rPr>
              <a:t>Zakres realizacji: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Lato Black"/>
                <a:ea typeface="+mn-ea"/>
                <a:cs typeface="Arial" pitchFamily="34" charset="0"/>
              </a:rPr>
              <a:t>Peron przystankowy wyspowy na LK 94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Lato Black"/>
                <a:ea typeface="+mn-ea"/>
                <a:cs typeface="Arial" pitchFamily="34" charset="0"/>
              </a:rPr>
              <a:t>Tunel pieszo-rowerowy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Lato Black"/>
                <a:ea typeface="+mn-ea"/>
                <a:cs typeface="Arial" pitchFamily="34" charset="0"/>
              </a:rPr>
              <a:t>Przystanki dla autobusów komunikacji miejskiej i przewoźników prywatnych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63AF"/>
                </a:solidFill>
                <a:latin typeface="Lato Black"/>
              </a:rPr>
              <a:t>Parking P+R (ok. 170 </a:t>
            </a:r>
            <a:r>
              <a:rPr lang="pl-PL" dirty="0" err="1">
                <a:solidFill>
                  <a:srgbClr val="0063AF"/>
                </a:solidFill>
                <a:latin typeface="Lato Black"/>
              </a:rPr>
              <a:t>m.p</a:t>
            </a:r>
            <a:r>
              <a:rPr lang="pl-PL" dirty="0">
                <a:solidFill>
                  <a:srgbClr val="0063AF"/>
                </a:solidFill>
                <a:latin typeface="Lato Black"/>
              </a:rPr>
              <a:t>.)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>
                <a:solidFill>
                  <a:srgbClr val="0063AF"/>
                </a:solidFill>
                <a:latin typeface="Lato Black"/>
              </a:rPr>
              <a:t>Droga dojazdowa do przystanku i parkingu P+R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0063AF"/>
              </a:solidFill>
              <a:effectLst/>
              <a:uLnTx/>
              <a:uFillTx/>
              <a:latin typeface="Lato Black"/>
              <a:ea typeface="+mn-ea"/>
              <a:cs typeface="Arial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pl-PL" dirty="0">
              <a:solidFill>
                <a:srgbClr val="0063AF"/>
              </a:solidFill>
              <a:latin typeface="Lato Black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l-PL" dirty="0">
              <a:solidFill>
                <a:srgbClr val="0063AF"/>
              </a:solidFill>
              <a:latin typeface="Lato Black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0063AF"/>
              </a:solidFill>
              <a:effectLst/>
              <a:uLnTx/>
              <a:uFillTx/>
              <a:latin typeface="Lato Black"/>
              <a:ea typeface="+mn-ea"/>
              <a:cs typeface="Arial" pitchFamily="34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510264" y="6150233"/>
            <a:ext cx="927735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1200" dirty="0">
                <a:solidFill>
                  <a:srgbClr val="0063AF"/>
                </a:solidFill>
                <a:latin typeface="+mj-lt"/>
                <a:ea typeface="+mj-ea"/>
                <a:cs typeface="+mj-cs"/>
              </a:rPr>
              <a:t>VII MAŁOPOLSKA KONFERENCJA </a:t>
            </a:r>
            <a:r>
              <a:rPr lang="pl-PL" sz="1200" dirty="0">
                <a:solidFill>
                  <a:srgbClr val="0063AF"/>
                </a:solidFill>
                <a:latin typeface="+mj-lt"/>
                <a:ea typeface="+mj-ea"/>
                <a:cs typeface="+mj-cs"/>
              </a:rPr>
              <a:t>SAMORZĄDOWA </a:t>
            </a:r>
            <a:r>
              <a:rPr lang="pl-PL" sz="1200" dirty="0" smtClean="0">
                <a:solidFill>
                  <a:srgbClr val="0063AF"/>
                </a:solidFill>
                <a:latin typeface="+mj-lt"/>
                <a:ea typeface="+mj-ea"/>
                <a:cs typeface="+mj-cs"/>
              </a:rPr>
              <a:t>,                                                                                                                    3 </a:t>
            </a:r>
            <a:r>
              <a:rPr lang="pl-PL" sz="1200" dirty="0">
                <a:solidFill>
                  <a:srgbClr val="0063AF"/>
                </a:solidFill>
                <a:latin typeface="+mj-lt"/>
                <a:ea typeface="+mj-ea"/>
                <a:cs typeface="+mj-cs"/>
              </a:rPr>
              <a:t>PAŹDZIERNIKA 2018R.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7BEFDAAB-E9FC-486F-BF91-B888CA337B4F}"/>
              </a:ext>
            </a:extLst>
          </p:cNvPr>
          <p:cNvSpPr txBox="1"/>
          <p:nvPr/>
        </p:nvSpPr>
        <p:spPr>
          <a:xfrm>
            <a:off x="6586078" y="1662940"/>
            <a:ext cx="46584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Lato Black"/>
                <a:ea typeface="+mn-ea"/>
                <a:cs typeface="Arial" pitchFamily="34" charset="0"/>
              </a:rPr>
              <a:t>Termin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Lato Black"/>
                <a:ea typeface="+mn-ea"/>
                <a:cs typeface="Arial" pitchFamily="34" charset="0"/>
              </a:rPr>
              <a:t>realizacji: 2020r.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pl-PL" sz="1800" b="0" i="0" u="none" strike="noStrike" kern="1200" cap="none" spc="0" normalizeH="0" baseline="0" noProof="0" dirty="0" smtClean="0">
              <a:ln>
                <a:noFill/>
              </a:ln>
              <a:solidFill>
                <a:srgbClr val="0063AF"/>
              </a:solidFill>
              <a:effectLst/>
              <a:uLnTx/>
              <a:uFillTx/>
              <a:latin typeface="Lato Black"/>
              <a:ea typeface="+mn-ea"/>
              <a:cs typeface="Arial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Lato Black"/>
                <a:ea typeface="+mn-ea"/>
                <a:cs typeface="Arial" pitchFamily="34" charset="0"/>
              </a:rPr>
              <a:t>Inwestycja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Lato Black"/>
                <a:ea typeface="+mn-ea"/>
                <a:cs typeface="Arial" pitchFamily="34" charset="0"/>
              </a:rPr>
              <a:t>w ramach ZIT</a:t>
            </a:r>
          </a:p>
        </p:txBody>
      </p:sp>
    </p:spTree>
    <p:extLst>
      <p:ext uri="{BB962C8B-B14F-4D97-AF65-F5344CB8AC3E}">
        <p14:creationId xmlns:p14="http://schemas.microsoft.com/office/powerpoint/2010/main" val="297015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3">
            <a:extLst>
              <a:ext uri="{FF2B5EF4-FFF2-40B4-BE49-F238E27FC236}">
                <a16:creationId xmlns:a16="http://schemas.microsoft.com/office/drawing/2014/main" xmlns="" id="{54B37A46-155B-4088-AD64-D9FA0B33B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8930" y="642941"/>
            <a:ext cx="9104870" cy="712503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pl-PL" sz="2800" dirty="0" smtClean="0"/>
              <a:t>Studium wykonalności Szybkiej Kolei Aglomeracyjnej</a:t>
            </a:r>
            <a:br>
              <a:rPr lang="pl-PL" sz="2800" dirty="0" smtClean="0"/>
            </a:br>
            <a:r>
              <a:rPr lang="pl-PL" sz="2800" dirty="0" smtClean="0"/>
              <a:t>na terenie Krakowa</a:t>
            </a:r>
            <a:endParaRPr lang="pl-PL" sz="2800" dirty="0"/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3815056"/>
              </p:ext>
            </p:extLst>
          </p:nvPr>
        </p:nvGraphicFramePr>
        <p:xfrm>
          <a:off x="604378" y="4663937"/>
          <a:ext cx="3432175" cy="1248297"/>
        </p:xfrm>
        <a:graphic>
          <a:graphicData uri="http://schemas.openxmlformats.org/drawingml/2006/table">
            <a:tbl>
              <a:tblPr firstRow="1" firstCol="1" bandRow="1"/>
              <a:tblGrid>
                <a:gridCol w="630555"/>
                <a:gridCol w="629920"/>
                <a:gridCol w="723900"/>
                <a:gridCol w="723900"/>
                <a:gridCol w="723900"/>
              </a:tblGrid>
              <a:tr h="2272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b="1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Wskaźnik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Jednostka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b="1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W1A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b="1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W4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b="1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W7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2552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KOSZTY</a:t>
                      </a:r>
                      <a:endParaRPr lang="pl-PL" sz="1000" b="1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tys. PLN</a:t>
                      </a:r>
                      <a:endParaRPr lang="pl-PL" sz="1000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309,7</a:t>
                      </a:r>
                      <a:endParaRPr lang="pl-PL" sz="1000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229,1</a:t>
                      </a:r>
                      <a:endParaRPr lang="pl-PL" sz="1000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330,4</a:t>
                      </a:r>
                      <a:endParaRPr lang="pl-PL" sz="1000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552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b="1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ENPV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tys. PLN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 220 265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141 172 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568 08 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552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EIRR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  <a:latin typeface="Calibri"/>
                          <a:ea typeface="Times New Roman"/>
                          <a:cs typeface="Calibri"/>
                        </a:rPr>
                        <a:t>%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9,0%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7,5%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14,0%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552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b="1">
                          <a:effectLst/>
                          <a:latin typeface="Calibri"/>
                          <a:ea typeface="Times New Roman"/>
                          <a:cs typeface="Calibri"/>
                        </a:rPr>
                        <a:t>B/C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r>
                        <a:rPr lang="pl-PL" sz="1000" dirty="0" smtClean="0">
                          <a:effectLst/>
                          <a:latin typeface="Calibri"/>
                          <a:ea typeface="Times New Roman"/>
                          <a:cs typeface="Calibri"/>
                        </a:rPr>
                        <a:t>        -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1,7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1,6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2,8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Prostokąt 6"/>
          <p:cNvSpPr/>
          <p:nvPr/>
        </p:nvSpPr>
        <p:spPr>
          <a:xfrm>
            <a:off x="510264" y="6150233"/>
            <a:ext cx="927735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1200" dirty="0">
                <a:solidFill>
                  <a:srgbClr val="0063AF"/>
                </a:solidFill>
                <a:latin typeface="+mj-lt"/>
                <a:ea typeface="+mj-ea"/>
                <a:cs typeface="+mj-cs"/>
              </a:rPr>
              <a:t>VII MAŁOPOLSKA KONFERENCJA </a:t>
            </a:r>
            <a:r>
              <a:rPr lang="pl-PL" sz="1200" dirty="0">
                <a:solidFill>
                  <a:srgbClr val="0063AF"/>
                </a:solidFill>
                <a:latin typeface="+mj-lt"/>
                <a:ea typeface="+mj-ea"/>
                <a:cs typeface="+mj-cs"/>
              </a:rPr>
              <a:t>SAMORZĄDOWA </a:t>
            </a:r>
            <a:r>
              <a:rPr lang="pl-PL" sz="1200" dirty="0" smtClean="0">
                <a:solidFill>
                  <a:srgbClr val="0063AF"/>
                </a:solidFill>
                <a:latin typeface="+mj-lt"/>
                <a:ea typeface="+mj-ea"/>
                <a:cs typeface="+mj-cs"/>
              </a:rPr>
              <a:t>,                                                                                                                    3 </a:t>
            </a:r>
            <a:r>
              <a:rPr lang="pl-PL" sz="1200" dirty="0">
                <a:solidFill>
                  <a:srgbClr val="0063AF"/>
                </a:solidFill>
                <a:latin typeface="+mj-lt"/>
                <a:ea typeface="+mj-ea"/>
                <a:cs typeface="+mj-cs"/>
              </a:rPr>
              <a:t>PAŹDZIERNIKA 2018R.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264" y="1314931"/>
            <a:ext cx="4326359" cy="30578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8939" y="1329479"/>
            <a:ext cx="3732830" cy="30432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75346" y="2598921"/>
            <a:ext cx="4326359" cy="30578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pole tekstowe 11"/>
          <p:cNvSpPr txBox="1"/>
          <p:nvPr/>
        </p:nvSpPr>
        <p:spPr>
          <a:xfrm>
            <a:off x="7437299" y="5666013"/>
            <a:ext cx="24496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>
                <a:solidFill>
                  <a:srgbClr val="00488E"/>
                </a:solidFill>
              </a:rPr>
              <a:t>Źródło: ALTRANS</a:t>
            </a:r>
            <a:endParaRPr lang="pl-PL" sz="1000" dirty="0">
              <a:solidFill>
                <a:srgbClr val="00488E"/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604158" y="1379764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00488E"/>
                </a:solidFill>
                <a:latin typeface="+mj-lt"/>
              </a:rPr>
              <a:t>W 1A</a:t>
            </a:r>
            <a:endParaRPr lang="pl-PL" b="1" dirty="0">
              <a:solidFill>
                <a:srgbClr val="00488E"/>
              </a:solidFill>
              <a:latin typeface="+mj-lt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5222418" y="1401535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00488E"/>
                </a:solidFill>
                <a:latin typeface="+mj-lt"/>
              </a:rPr>
              <a:t>W 4</a:t>
            </a:r>
            <a:endParaRPr lang="pl-PL" b="1" dirty="0">
              <a:solidFill>
                <a:srgbClr val="00488E"/>
              </a:solidFill>
              <a:latin typeface="+mj-lt"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7418246" y="2659183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00488E"/>
                </a:solidFill>
                <a:latin typeface="+mj-lt"/>
              </a:rPr>
              <a:t>W 7</a:t>
            </a:r>
            <a:endParaRPr lang="pl-PL" b="1" dirty="0">
              <a:solidFill>
                <a:srgbClr val="00488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4435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3DC6CC98-F243-4A7C-9B04-2002EBED9502}"/>
              </a:ext>
            </a:extLst>
          </p:cNvPr>
          <p:cNvSpPr txBox="1"/>
          <p:nvPr/>
        </p:nvSpPr>
        <p:spPr>
          <a:xfrm>
            <a:off x="3618470" y="5111917"/>
            <a:ext cx="4955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>
                <a:solidFill>
                  <a:schemeClr val="bg1"/>
                </a:solidFill>
              </a:rPr>
              <a:t>Dziękuję za uwagę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UMK">
      <a:majorFont>
        <a:latin typeface="Lato Black"/>
        <a:ea typeface=""/>
        <a:cs typeface=""/>
      </a:majorFont>
      <a:minorFont>
        <a:latin typeface="Lato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376</Words>
  <Application>Microsoft Office PowerPoint</Application>
  <PresentationFormat>Niestandardowy</PresentationFormat>
  <Paragraphs>103</Paragraphs>
  <Slides>9</Slides>
  <Notes>0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1" baseType="lpstr">
      <vt:lpstr>Motyw pakietu Office</vt:lpstr>
      <vt:lpstr>Adobe Acrobat Document</vt:lpstr>
      <vt:lpstr>Urząd Miasta Krakowa Wydział Gospodarki Komunalnej</vt:lpstr>
      <vt:lpstr>Prezentacja programu PowerPoint</vt:lpstr>
      <vt:lpstr>Zintegrowany węzeł przesiadkowy Borek Fałęcki przystanek Kraków Sanktuarium</vt:lpstr>
      <vt:lpstr>Zintegrowany węzeł przesiadkowy Bronowice</vt:lpstr>
      <vt:lpstr>Zintegrowany węzeł przesiadkowy os. Piastów</vt:lpstr>
      <vt:lpstr>Przystanek Kraków Prądnik Czerwony</vt:lpstr>
      <vt:lpstr>Zintegrowany węzeł przesiadkowy Borek Fałęcki – Swoszowice Przystanek Kraków Swoszowice</vt:lpstr>
      <vt:lpstr>Studium wykonalności Szybkiej Kolei Aglomeracyjnej na terenie Krakowa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Robert Balcerzyk</dc:creator>
  <cp:lastModifiedBy>Zaleski Włodzimierz</cp:lastModifiedBy>
  <cp:revision>39</cp:revision>
  <dcterms:created xsi:type="dcterms:W3CDTF">2017-05-26T08:53:19Z</dcterms:created>
  <dcterms:modified xsi:type="dcterms:W3CDTF">2018-10-03T07:21:02Z</dcterms:modified>
</cp:coreProperties>
</file>